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9" r:id="rId3"/>
    <p:sldId id="282" r:id="rId4"/>
    <p:sldId id="257" r:id="rId5"/>
    <p:sldId id="286" r:id="rId6"/>
    <p:sldId id="284" r:id="rId7"/>
    <p:sldId id="283" r:id="rId8"/>
    <p:sldId id="268" r:id="rId9"/>
  </p:sldIdLst>
  <p:sldSz cx="9144000" cy="5143500" type="screen16x9"/>
  <p:notesSz cx="6858000" cy="9144000"/>
  <p:embeddedFontLst>
    <p:embeddedFont>
      <p:font typeface="Fira Code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73B126-3EC0-42BB-A6B1-1DB0DFC46391}">
  <a:tblStyle styleId="{D973B126-3EC0-42BB-A6B1-1DB0DFC463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27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e916184070_0_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e916184070_0_1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44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8" r:id="rId5"/>
    <p:sldLayoutId id="2147483660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def</a:t>
            </a:r>
            <a:r>
              <a:rPr lang="en" dirty="0"/>
              <a:t> </a:t>
            </a:r>
            <a:r>
              <a:rPr lang="hu-HU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python</a:t>
            </a:r>
            <a:r>
              <a:rPr lang="hu-HU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()</a:t>
            </a:r>
            <a:r>
              <a:rPr lang="hu-HU" dirty="0">
                <a:solidFill>
                  <a:schemeClr val="accent2"/>
                </a:solidFill>
              </a:rPr>
              <a:t> 	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862203" y="1838942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print</a:t>
            </a:r>
            <a:r>
              <a:rPr lang="hu-HU" sz="2400" dirty="0">
                <a:solidFill>
                  <a:schemeClr val="tx2">
                    <a:lumMod val="75000"/>
                  </a:schemeClr>
                </a:solidFill>
              </a:rPr>
              <a:t>(„Mi a Python?”</a:t>
            </a:r>
            <a:r>
              <a:rPr lang="hu-HU" sz="2400" dirty="0">
                <a:solidFill>
                  <a:schemeClr val="accent6"/>
                </a:solidFill>
              </a:rPr>
              <a:t>)</a:t>
            </a:r>
            <a:endParaRPr sz="24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24551" y="1759900"/>
            <a:ext cx="506100" cy="2625539"/>
            <a:chOff x="1424551" y="1759900"/>
            <a:chExt cx="506100" cy="2625539"/>
          </a:xfrm>
        </p:grpSpPr>
        <p:cxnSp>
          <p:nvCxnSpPr>
            <p:cNvPr id="463" name="Google Shape;463;p27"/>
            <p:cNvCxnSpPr>
              <a:cxnSpLocks/>
            </p:cNvCxnSpPr>
            <p:nvPr/>
          </p:nvCxnSpPr>
          <p:spPr>
            <a:xfrm>
              <a:off x="1552225" y="1759900"/>
              <a:ext cx="0" cy="1979039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24551" y="3738939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1;p27">
            <a:extLst>
              <a:ext uri="{FF2B5EF4-FFF2-40B4-BE49-F238E27FC236}">
                <a16:creationId xmlns:a16="http://schemas.microsoft.com/office/drawing/2014/main" id="{C424D0FC-E293-EE25-4AE4-958CB59462DB}"/>
              </a:ext>
            </a:extLst>
          </p:cNvPr>
          <p:cNvSpPr txBox="1">
            <a:spLocks/>
          </p:cNvSpPr>
          <p:nvPr/>
        </p:nvSpPr>
        <p:spPr>
          <a:xfrm>
            <a:off x="1862202" y="2398441"/>
            <a:ext cx="6832761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hu-H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print</a:t>
            </a:r>
            <a:r>
              <a:rPr lang="hu-HU" sz="2400" dirty="0">
                <a:solidFill>
                  <a:schemeClr val="tx2">
                    <a:lumMod val="75000"/>
                  </a:schemeClr>
                </a:solidFill>
              </a:rPr>
              <a:t>(„fordított és interpretált”</a:t>
            </a:r>
            <a:r>
              <a:rPr lang="hu-HU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Google Shape;461;p27">
            <a:extLst>
              <a:ext uri="{FF2B5EF4-FFF2-40B4-BE49-F238E27FC236}">
                <a16:creationId xmlns:a16="http://schemas.microsoft.com/office/drawing/2014/main" id="{69F94F1E-8615-9917-CE0C-5E2DE7DAE12F}"/>
              </a:ext>
            </a:extLst>
          </p:cNvPr>
          <p:cNvSpPr txBox="1">
            <a:spLocks/>
          </p:cNvSpPr>
          <p:nvPr/>
        </p:nvSpPr>
        <p:spPr>
          <a:xfrm>
            <a:off x="1811139" y="2929934"/>
            <a:ext cx="5788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hu-H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print</a:t>
            </a:r>
            <a:r>
              <a:rPr lang="hu-HU" sz="2400" dirty="0">
                <a:solidFill>
                  <a:schemeClr val="tx2">
                    <a:lumMod val="75000"/>
                  </a:schemeClr>
                </a:solidFill>
              </a:rPr>
              <a:t>(„print”</a:t>
            </a:r>
            <a:r>
              <a:rPr lang="hu-HU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4" name="Google Shape;461;p27">
            <a:extLst>
              <a:ext uri="{FF2B5EF4-FFF2-40B4-BE49-F238E27FC236}">
                <a16:creationId xmlns:a16="http://schemas.microsoft.com/office/drawing/2014/main" id="{CFBCEFC2-BBDD-478E-275F-8BBF23F63A91}"/>
              </a:ext>
            </a:extLst>
          </p:cNvPr>
          <p:cNvSpPr txBox="1">
            <a:spLocks/>
          </p:cNvSpPr>
          <p:nvPr/>
        </p:nvSpPr>
        <p:spPr>
          <a:xfrm>
            <a:off x="1802974" y="3396603"/>
            <a:ext cx="7341025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hu-HU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print</a:t>
            </a:r>
            <a:r>
              <a:rPr lang="hu-HU" sz="2400" dirty="0">
                <a:solidFill>
                  <a:schemeClr val="tx2">
                    <a:lumMod val="75000"/>
                  </a:schemeClr>
                </a:solidFill>
              </a:rPr>
              <a:t>(„szintaktikai és szemantikai”</a:t>
            </a:r>
            <a:r>
              <a:rPr lang="hu-HU" sz="2400" dirty="0">
                <a:solidFill>
                  <a:schemeClr val="accent6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846349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1268347" y="1481225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accent1"/>
                </a:solidFill>
              </a:rPr>
              <a:t>Guido von </a:t>
            </a:r>
            <a:r>
              <a:rPr lang="hu-HU" dirty="0" err="1">
                <a:solidFill>
                  <a:schemeClr val="accent1"/>
                </a:solidFill>
              </a:rPr>
              <a:t>Rossum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1338778" y="1987679"/>
            <a:ext cx="3960900" cy="1598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Holland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Jelenleg a Google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Alkalmazottja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szerz</a:t>
            </a:r>
            <a:r>
              <a:rPr lang="hu-HU" dirty="0"/>
              <a:t>ő</a:t>
            </a:r>
            <a:r>
              <a:rPr lang="en-US" dirty="0"/>
              <a:t> </a:t>
            </a:r>
            <a:r>
              <a:rPr lang="en-US" dirty="0" err="1"/>
              <a:t>kedvence</a:t>
            </a:r>
            <a:r>
              <a:rPr lang="en-US" dirty="0"/>
              <a:t> a Monty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Python's Flying Circus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cxnSpLocks/>
          </p:cNvCxnSpPr>
          <p:nvPr/>
        </p:nvCxnSpPr>
        <p:spPr>
          <a:xfrm>
            <a:off x="1172111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</a:p>
        </p:txBody>
      </p:sp>
      <p:pic>
        <p:nvPicPr>
          <p:cNvPr id="3" name="Kép 2" descr="A képen személy, Emberi arc, ruházat, ember látható&#10;&#10;Automatikusan generált leírás">
            <a:extLst>
              <a:ext uri="{FF2B5EF4-FFF2-40B4-BE49-F238E27FC236}">
                <a16:creationId xmlns:a16="http://schemas.microsoft.com/office/drawing/2014/main" id="{43DB4C1D-B70A-0874-CDAF-B61B8C79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3558" y="538918"/>
            <a:ext cx="2710442" cy="4065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4854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Jellemzői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143250" y="1063175"/>
            <a:ext cx="767975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értelmezett nyelv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típusai dinamikusak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szintaxisa tömör, elegáns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objektumorientált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könnyen tanulható ("</a:t>
            </a:r>
            <a:r>
              <a:rPr lang="hu-HU" sz="1800" dirty="0" err="1">
                <a:solidFill>
                  <a:schemeClr val="accent3"/>
                </a:solidFill>
              </a:rPr>
              <a:t>brain-friendly</a:t>
            </a:r>
            <a:r>
              <a:rPr lang="hu-HU" sz="1800" dirty="0">
                <a:solidFill>
                  <a:schemeClr val="accent3"/>
                </a:solidFill>
              </a:rPr>
              <a:t>")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több 10 ezer külső modul érhető el hozzá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erős közösség áll mögötte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szabadon használható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platformfüggetlen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800"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</a:p>
        </p:txBody>
      </p:sp>
      <p:sp>
        <p:nvSpPr>
          <p:cNvPr id="2" name="Google Shape;500;p30">
            <a:extLst>
              <a:ext uri="{FF2B5EF4-FFF2-40B4-BE49-F238E27FC236}">
                <a16:creationId xmlns:a16="http://schemas.microsoft.com/office/drawing/2014/main" id="{36C1EE8F-3270-2DEA-95CE-AE69F2F55E76}"/>
              </a:ext>
            </a:extLst>
          </p:cNvPr>
          <p:cNvSpPr txBox="1">
            <a:spLocks/>
          </p:cNvSpPr>
          <p:nvPr/>
        </p:nvSpPr>
        <p:spPr>
          <a:xfrm flipH="1">
            <a:off x="6858000" y="84802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5000" dirty="0"/>
              <a:t>0</a:t>
            </a:r>
            <a:r>
              <a:rPr lang="hu-HU" sz="5000" dirty="0"/>
              <a:t>2</a:t>
            </a:r>
            <a:endParaRPr lang="en" sz="5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4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4854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Jellemzői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Ingyenes, ugyanakkor korlátozás nélkül használható kereskedelmi projektekben.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Egyaránt megfelel néhányszor tízsoros scripteknek és több tízezer soros komplex projekteknek.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+ Magas szintű programozási nyelv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sz="18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– bizonyos feladatokhoz lassú lehet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accent3"/>
                </a:solidFill>
              </a:rPr>
              <a:t>– többszálú lehetőségei korlátozottak</a:t>
            </a:r>
            <a:endParaRPr sz="1800"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</a:p>
        </p:txBody>
      </p:sp>
      <p:sp>
        <p:nvSpPr>
          <p:cNvPr id="2" name="Google Shape;500;p30">
            <a:extLst>
              <a:ext uri="{FF2B5EF4-FFF2-40B4-BE49-F238E27FC236}">
                <a16:creationId xmlns:a16="http://schemas.microsoft.com/office/drawing/2014/main" id="{36C1EE8F-3270-2DEA-95CE-AE69F2F55E76}"/>
              </a:ext>
            </a:extLst>
          </p:cNvPr>
          <p:cNvSpPr txBox="1">
            <a:spLocks/>
          </p:cNvSpPr>
          <p:nvPr/>
        </p:nvSpPr>
        <p:spPr>
          <a:xfrm flipH="1">
            <a:off x="6858000" y="84802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5000" dirty="0"/>
              <a:t>0</a:t>
            </a:r>
            <a:r>
              <a:rPr lang="hu-HU" sz="5000" dirty="0"/>
              <a:t>3</a:t>
            </a:r>
            <a:endParaRPr lang="en" sz="5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295749" y="3862607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</a:t>
            </a:r>
            <a:r>
              <a:rPr lang="hu-HU" dirty="0" err="1">
                <a:solidFill>
                  <a:schemeClr val="lt1"/>
                </a:solidFill>
              </a:rPr>
              <a:t>Compiled</a:t>
            </a:r>
            <a:r>
              <a:rPr lang="hu-HU" dirty="0">
                <a:solidFill>
                  <a:schemeClr val="lt1"/>
                </a:solidFill>
              </a:rPr>
              <a:t> = fordított nyelvek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143000" y="1877915"/>
            <a:ext cx="7625443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compilálás</a:t>
            </a:r>
            <a:r>
              <a:rPr lang="hu-HU" dirty="0"/>
              <a:t> a teljes forrásszöveg egyszeri lefordításából áll. A fordító program elolvassa a forrásprogram összes sorát és egy új kódot állít elő, amit tárgykódnak (</a:t>
            </a:r>
            <a:r>
              <a:rPr lang="hu-HU" dirty="0" err="1"/>
              <a:t>object</a:t>
            </a:r>
            <a:r>
              <a:rPr lang="hu-HU" dirty="0"/>
              <a:t> kód) hívunk. Ez utóbbit </a:t>
            </a:r>
            <a:r>
              <a:rPr lang="hu-HU" dirty="0" err="1"/>
              <a:t>mostmár</a:t>
            </a:r>
            <a:r>
              <a:rPr lang="hu-HU" dirty="0"/>
              <a:t> a </a:t>
            </a:r>
            <a:r>
              <a:rPr lang="hu-HU" dirty="0" err="1"/>
              <a:t>compilertől</a:t>
            </a:r>
            <a:r>
              <a:rPr lang="hu-HU" dirty="0"/>
              <a:t> függetlenül </a:t>
            </a:r>
            <a:r>
              <a:rPr lang="hu-HU" dirty="0" err="1"/>
              <a:t>végrehajtathatjuk</a:t>
            </a:r>
            <a:r>
              <a:rPr lang="hu-HU" dirty="0"/>
              <a:t> és tárolhatjuk egy </a:t>
            </a:r>
            <a:r>
              <a:rPr lang="hu-HU" dirty="0" err="1"/>
              <a:t>fileban</a:t>
            </a:r>
            <a:r>
              <a:rPr lang="hu-HU" dirty="0"/>
              <a:t> </a:t>
            </a:r>
            <a:endParaRPr dirty="0"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</a:p>
        </p:txBody>
      </p:sp>
      <p:sp>
        <p:nvSpPr>
          <p:cNvPr id="2" name="Google Shape;500;p30">
            <a:extLst>
              <a:ext uri="{FF2B5EF4-FFF2-40B4-BE49-F238E27FC236}">
                <a16:creationId xmlns:a16="http://schemas.microsoft.com/office/drawing/2014/main" id="{C088384E-763F-A3CE-D141-E1E6B2C35456}"/>
              </a:ext>
            </a:extLst>
          </p:cNvPr>
          <p:cNvSpPr txBox="1">
            <a:spLocks/>
          </p:cNvSpPr>
          <p:nvPr/>
        </p:nvSpPr>
        <p:spPr>
          <a:xfrm flipH="1">
            <a:off x="6858000" y="44882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5000" dirty="0"/>
              <a:t>0</a:t>
            </a:r>
            <a:r>
              <a:rPr lang="hu-HU" sz="5000" dirty="0"/>
              <a:t>4</a:t>
            </a:r>
            <a:endParaRPr lang="en" sz="5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6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4"/>
          <p:cNvSpPr txBox="1">
            <a:spLocks noGrp="1"/>
          </p:cNvSpPr>
          <p:nvPr>
            <p:ph type="title"/>
          </p:nvPr>
        </p:nvSpPr>
        <p:spPr>
          <a:xfrm>
            <a:off x="1295749" y="3862607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— </a:t>
            </a:r>
            <a:r>
              <a:rPr lang="hu-HU" dirty="0" err="1">
                <a:solidFill>
                  <a:schemeClr val="lt1"/>
                </a:solidFill>
              </a:rPr>
              <a:t>Interpreted</a:t>
            </a:r>
            <a:r>
              <a:rPr lang="hu-HU" dirty="0">
                <a:solidFill>
                  <a:schemeClr val="lt1"/>
                </a:solidFill>
              </a:rPr>
              <a:t> = értelmezett nyelvek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"/>
          </p:nvPr>
        </p:nvSpPr>
        <p:spPr>
          <a:xfrm>
            <a:off x="1143000" y="1877915"/>
            <a:ext cx="7625443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interpretáció esetén minden egyes alkalommal, amikor végre akarjuk hajtatni a programot, az </a:t>
            </a:r>
            <a:r>
              <a:rPr lang="hu-HU" dirty="0" err="1"/>
              <a:t>interpreter</a:t>
            </a:r>
            <a:r>
              <a:rPr lang="hu-HU" dirty="0"/>
              <a:t> programot kell használnunk. Ennél a technikánál a fordító a forrásprogram minden egyes elemzett sorát néhány gépi nyelvű utasításra lefordítja, amiket azonnal végre is hajt. Semmilyen tárgyprogram sem generálódik</a:t>
            </a:r>
            <a:endParaRPr dirty="0"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Programozás</a:t>
            </a:r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Python_alapok.py</a:t>
            </a:r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accent3"/>
                </a:solidFill>
              </a:rPr>
              <a:t>Iszak Martin</a:t>
            </a:r>
          </a:p>
        </p:txBody>
      </p:sp>
      <p:sp>
        <p:nvSpPr>
          <p:cNvPr id="2" name="Google Shape;500;p30">
            <a:extLst>
              <a:ext uri="{FF2B5EF4-FFF2-40B4-BE49-F238E27FC236}">
                <a16:creationId xmlns:a16="http://schemas.microsoft.com/office/drawing/2014/main" id="{C088384E-763F-A3CE-D141-E1E6B2C35456}"/>
              </a:ext>
            </a:extLst>
          </p:cNvPr>
          <p:cNvSpPr txBox="1">
            <a:spLocks/>
          </p:cNvSpPr>
          <p:nvPr/>
        </p:nvSpPr>
        <p:spPr>
          <a:xfrm flipH="1">
            <a:off x="6858000" y="44882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5000" dirty="0"/>
              <a:t>0</a:t>
            </a:r>
            <a:r>
              <a:rPr lang="hu-HU" sz="5000" dirty="0"/>
              <a:t>5</a:t>
            </a:r>
            <a:endParaRPr lang="en" sz="5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88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FE73C3-1A13-5387-3AA6-EBC7E60E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D4AABB-9F37-D293-ED67-8A6DC642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" r="1559"/>
          <a:stretch/>
        </p:blipFill>
        <p:spPr>
          <a:xfrm>
            <a:off x="563336" y="0"/>
            <a:ext cx="7992835" cy="5143500"/>
          </a:xfrm>
          <a:prstGeom prst="rect">
            <a:avLst/>
          </a:prstGeom>
        </p:spPr>
      </p:pic>
      <p:sp>
        <p:nvSpPr>
          <p:cNvPr id="7" name="Google Shape;500;p30">
            <a:extLst>
              <a:ext uri="{FF2B5EF4-FFF2-40B4-BE49-F238E27FC236}">
                <a16:creationId xmlns:a16="http://schemas.microsoft.com/office/drawing/2014/main" id="{8511694D-E13C-247B-AB28-7BB5C277E506}"/>
              </a:ext>
            </a:extLst>
          </p:cNvPr>
          <p:cNvSpPr txBox="1">
            <a:spLocks/>
          </p:cNvSpPr>
          <p:nvPr/>
        </p:nvSpPr>
        <p:spPr>
          <a:xfrm flipH="1">
            <a:off x="7512725" y="15047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" sz="5000" dirty="0"/>
              <a:t>0</a:t>
            </a:r>
            <a:r>
              <a:rPr lang="hu-HU" sz="5000" dirty="0"/>
              <a:t>6</a:t>
            </a:r>
            <a:endParaRPr lang="en" sz="5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73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449572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print(„Hello World”)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Diavetítés a képernyőre (16:9 oldalarány)</PresentationFormat>
  <Paragraphs>58</Paragraphs>
  <Slides>8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Fira Code</vt:lpstr>
      <vt:lpstr>Arial</vt:lpstr>
      <vt:lpstr>Programming Language Workshop for Beginners by Slidesgo</vt:lpstr>
      <vt:lpstr>def python()  {</vt:lpstr>
      <vt:lpstr>01</vt:lpstr>
      <vt:lpstr>Jellemzői</vt:lpstr>
      <vt:lpstr>Jellemzői</vt:lpstr>
      <vt:lpstr>— Compiled = fordított nyelvek</vt:lpstr>
      <vt:lpstr>— Interpreted = értelmezett nyelvek</vt:lpstr>
      <vt:lpstr>PowerPoint-bemutató</vt:lpstr>
      <vt:lpstr>print(„Hello World”)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 python()  {</dc:title>
  <dc:creator>Asuss</dc:creator>
  <cp:lastModifiedBy>Iszak Martin</cp:lastModifiedBy>
  <cp:revision>4</cp:revision>
  <dcterms:modified xsi:type="dcterms:W3CDTF">2023-09-06T11:57:02Z</dcterms:modified>
</cp:coreProperties>
</file>